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60" r:id="rId9"/>
    <p:sldId id="271" r:id="rId10"/>
    <p:sldId id="272" r:id="rId11"/>
    <p:sldId id="273" r:id="rId12"/>
    <p:sldId id="275" r:id="rId13"/>
    <p:sldId id="274" r:id="rId14"/>
    <p:sldId id="276" r:id="rId15"/>
    <p:sldId id="268" r:id="rId16"/>
    <p:sldId id="265" r:id="rId17"/>
    <p:sldId id="266" r:id="rId18"/>
    <p:sldId id="267" r:id="rId19"/>
    <p:sldId id="261" r:id="rId20"/>
    <p:sldId id="277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 snapToObjects="1" showGuides="1">
      <p:cViewPr varScale="1">
        <p:scale>
          <a:sx n="101" d="100"/>
          <a:sy n="101" d="100"/>
        </p:scale>
        <p:origin x="-1688" y="-112"/>
      </p:cViewPr>
      <p:guideLst>
        <p:guide orient="horz" pos="2160"/>
        <p:guide orient="horz" pos="722"/>
        <p:guide orient="horz" pos="3860"/>
        <p:guide orient="horz" pos="867"/>
        <p:guide pos="2880"/>
        <p:guide pos="285"/>
        <p:guide pos="54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474BA-705F-B947-B09C-D11455596335}" type="datetimeFigureOut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E26B1-9BE1-1243-977A-BACC2DC920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860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ADF51-6CD6-CA46-8FBF-468A3E79074D}" type="datetimeFigureOut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C6E44-40CB-0E4C-AF9C-A21045C5F5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Metabolic potential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JGI_logo_horiz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" y="914400"/>
            <a:ext cx="5151437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783263" cy="15716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0" y="2905125"/>
            <a:ext cx="5338173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0" y="5335592"/>
            <a:ext cx="4376809" cy="79215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62"/>
            <a:ext cx="8229600" cy="4749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ECFC-F19A-6941-8599-9107C5B88818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2438" y="1281113"/>
            <a:ext cx="8237537" cy="158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838200"/>
            <a:ext cx="8229600" cy="34290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A0D4-BB04-864F-8C54-41CB4105AC4B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5976-8BD1-6348-B676-29BEDA7E7BE3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2E40-6CED-F041-A3E9-444DF7D65DE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AA52-BE8C-5A42-93C5-E04636BDB864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176"/>
            <a:ext cx="82296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71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88CA185-0C45-F145-A221-D3032A92A0CB}" type="datetime1">
              <a:rPr lang="en-US" smtClean="0"/>
              <a:pPr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6356350"/>
            <a:ext cx="5629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7BDDD3E-B192-BC47-90B1-888D524BFD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754813"/>
            <a:ext cx="9144000" cy="10318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7543800" y="228600"/>
            <a:ext cx="1600200" cy="6858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87338"/>
            <a:ext cx="11303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7" r:id="rId5"/>
    <p:sldLayoutId id="2147483654" r:id="rId6"/>
    <p:sldLayoutId id="2147483655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itbucket.org/berkeleylab/metabat/overview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bionic-esom.sourceforge.ne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 to </a:t>
            </a:r>
            <a:br>
              <a:rPr lang="en-US" dirty="0" smtClean="0"/>
            </a:br>
            <a:r>
              <a:rPr lang="en-US" dirty="0" err="1" smtClean="0"/>
              <a:t>Metagenome</a:t>
            </a:r>
            <a:r>
              <a:rPr lang="en-US" dirty="0" smtClean="0"/>
              <a:t> Binning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1800" i="1" u="sng" dirty="0" smtClean="0"/>
              <a:t>MGM23-JGI</a:t>
            </a:r>
            <a:r>
              <a:rPr lang="en-US" sz="1800" i="1" u="sng" dirty="0"/>
              <a:t/>
            </a:r>
            <a:br>
              <a:rPr lang="en-US" sz="1800" i="1" u="sng" dirty="0"/>
            </a:br>
            <a:r>
              <a:rPr lang="en-US" sz="1800" i="1" u="sng" dirty="0" smtClean="0"/>
              <a:t>Sep</a:t>
            </a:r>
            <a:r>
              <a:rPr lang="en-US" sz="1800" dirty="0" smtClean="0"/>
              <a:t> 2016</a:t>
            </a:r>
            <a:endParaRPr lang="en-US" sz="180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44549" y="5053588"/>
            <a:ext cx="3149098" cy="79215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effectLst/>
              </a:rPr>
              <a:t>David </a:t>
            </a:r>
            <a:r>
              <a:rPr lang="en-US" sz="1600" dirty="0" err="1" smtClean="0">
                <a:solidFill>
                  <a:srgbClr val="FFFFFF"/>
                </a:solidFill>
                <a:effectLst/>
              </a:rPr>
              <a:t>Páez-Espino</a:t>
            </a:r>
            <a:r>
              <a:rPr lang="en-US" sz="1600" dirty="0" smtClean="0">
                <a:solidFill>
                  <a:srgbClr val="FFFFFF"/>
                </a:solidFill>
                <a:effectLst/>
              </a:rPr>
              <a:t>, PhD.</a:t>
            </a:r>
          </a:p>
          <a:p>
            <a:pPr algn="ctr"/>
            <a:r>
              <a:rPr lang="en-US" sz="1400" dirty="0" smtClean="0">
                <a:solidFill>
                  <a:srgbClr val="FFFFFF"/>
                </a:solidFill>
                <a:effectLst/>
              </a:rPr>
              <a:t> </a:t>
            </a:r>
            <a:r>
              <a:rPr lang="en-US" sz="1400" u="sng" dirty="0" err="1" smtClean="0">
                <a:solidFill>
                  <a:srgbClr val="FFFFFF"/>
                </a:solidFill>
                <a:effectLst/>
              </a:rPr>
              <a:t>adpaezespino@lbl.gov</a:t>
            </a:r>
            <a:endParaRPr lang="en-US" sz="1400" u="sng" dirty="0" smtClean="0">
              <a:solidFill>
                <a:srgbClr val="FFFFFF"/>
              </a:solidFill>
              <a:effectLst/>
            </a:endParaRPr>
          </a:p>
          <a:p>
            <a:pPr algn="ctr"/>
            <a:r>
              <a:rPr lang="en-US" sz="1400" u="sng" dirty="0" smtClean="0">
                <a:solidFill>
                  <a:srgbClr val="FFFFFF"/>
                </a:solidFill>
                <a:effectLst/>
              </a:rPr>
              <a:t>@</a:t>
            </a:r>
            <a:r>
              <a:rPr lang="en-US" sz="1400" u="sng" dirty="0" err="1" smtClean="0">
                <a:solidFill>
                  <a:srgbClr val="FFFFFF"/>
                </a:solidFill>
                <a:effectLst/>
              </a:rPr>
              <a:t>DaviPaez</a:t>
            </a:r>
            <a:endParaRPr lang="en-US" sz="1400" u="sng" dirty="0" smtClean="0">
              <a:solidFill>
                <a:srgbClr val="FFFFFF"/>
              </a:solidFill>
              <a:effectLst/>
            </a:endParaRPr>
          </a:p>
          <a:p>
            <a:pPr algn="ctr"/>
            <a:endParaRPr lang="en-US" sz="1600" dirty="0" smtClean="0">
              <a:solidFill>
                <a:srgbClr val="FFFFFF"/>
              </a:solidFill>
              <a:effectLst/>
            </a:endParaRPr>
          </a:p>
          <a:p>
            <a:pPr algn="ctr"/>
            <a:endParaRPr lang="en-US" sz="1600" dirty="0">
              <a:solidFill>
                <a:srgbClr val="FFFFF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err="1" smtClean="0"/>
              <a:t>MetaBAT</a:t>
            </a:r>
            <a:r>
              <a:rPr lang="en-US" dirty="0" smtClean="0"/>
              <a:t> binning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24" y="1438372"/>
            <a:ext cx="7313670" cy="4510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324" y="924636"/>
            <a:ext cx="5327099" cy="369332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berkeleylab</a:t>
            </a:r>
            <a:r>
              <a:rPr lang="en-US" dirty="0"/>
              <a:t>/</a:t>
            </a:r>
            <a:r>
              <a:rPr lang="en-US" dirty="0" err="1"/>
              <a:t>metabat</a:t>
            </a:r>
            <a:r>
              <a:rPr lang="en-US" dirty="0"/>
              <a:t>/overview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8776" y="1668583"/>
            <a:ext cx="1562085" cy="1344828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56325" y="3997128"/>
            <a:ext cx="3844086" cy="72222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506014" y="5727971"/>
            <a:ext cx="74970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21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err="1" smtClean="0"/>
              <a:t>MetaBAT</a:t>
            </a:r>
            <a:r>
              <a:rPr lang="en-US" dirty="0" smtClean="0"/>
              <a:t> binning. 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4484" y="1218563"/>
            <a:ext cx="7397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400" b="1" dirty="0" smtClean="0"/>
              <a:t> Preparation</a:t>
            </a:r>
          </a:p>
          <a:p>
            <a:endParaRPr lang="en-US" sz="2400" b="1" dirty="0" smtClean="0"/>
          </a:p>
          <a:p>
            <a:r>
              <a:rPr lang="en-US" sz="2400" dirty="0" smtClean="0"/>
              <a:t>        -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FASTA files to be binned (assembled)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        - </a:t>
            </a:r>
            <a:r>
              <a:rPr lang="en-US" sz="2400" dirty="0" smtClean="0">
                <a:solidFill>
                  <a:srgbClr val="D9D9D9"/>
                </a:solidFill>
              </a:rPr>
              <a:t>Optional coverage (Bam file)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484" y="2954305"/>
            <a:ext cx="4847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(2) Run </a:t>
            </a:r>
            <a:r>
              <a:rPr lang="en-US" sz="2400" b="1" dirty="0" err="1" smtClean="0"/>
              <a:t>MetaBAT</a:t>
            </a:r>
            <a:r>
              <a:rPr lang="en-US" sz="2400" b="1" dirty="0" smtClean="0"/>
              <a:t> </a:t>
            </a:r>
            <a:r>
              <a:rPr lang="en-US" sz="2400" dirty="0" smtClean="0"/>
              <a:t>(command line)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64484" y="3951384"/>
            <a:ext cx="288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(3) </a:t>
            </a:r>
            <a:r>
              <a:rPr lang="en-US" sz="2400" b="1" dirty="0"/>
              <a:t>I</a:t>
            </a:r>
            <a:r>
              <a:rPr lang="en-US" sz="2400" b="1" dirty="0" smtClean="0"/>
              <a:t>nterpret</a:t>
            </a:r>
            <a:r>
              <a:rPr lang="en-US" sz="2400" dirty="0" smtClean="0"/>
              <a:t> results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64484" y="4948462"/>
            <a:ext cx="6467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D9D9D9"/>
                </a:solidFill>
              </a:rPr>
              <a:t>(4) Additional </a:t>
            </a:r>
            <a:r>
              <a:rPr lang="en-US" sz="2400" dirty="0" smtClean="0">
                <a:solidFill>
                  <a:srgbClr val="D9D9D9"/>
                </a:solidFill>
              </a:rPr>
              <a:t>(coverage info, R packages </a:t>
            </a:r>
            <a:r>
              <a:rPr lang="is-IS" sz="2400" dirty="0" smtClean="0">
                <a:solidFill>
                  <a:srgbClr val="D9D9D9"/>
                </a:solidFill>
              </a:rPr>
              <a:t>…</a:t>
            </a:r>
            <a:r>
              <a:rPr lang="en-US" sz="2400" dirty="0" smtClean="0">
                <a:solidFill>
                  <a:srgbClr val="D9D9D9"/>
                </a:solidFill>
              </a:rPr>
              <a:t>) </a:t>
            </a:r>
            <a:endParaRPr lang="en-US" sz="2400" dirty="0">
              <a:solidFill>
                <a:srgbClr val="D9D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7955" y="2005153"/>
            <a:ext cx="136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-- from IMG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5812" y="4018317"/>
            <a:ext cx="345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(cross ref with IMG annotations)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0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</a:t>
            </a:r>
            <a:r>
              <a:rPr lang="en-US" dirty="0" err="1" smtClean="0"/>
              <a:t>MetaBAT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MetaBAT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https://bitbucket.org/berkeleylab/metabat/</a:t>
            </a:r>
            <a:r>
              <a:rPr lang="en-US" dirty="0" smtClean="0">
                <a:hlinkClick r:id="rId2"/>
              </a:rPr>
              <a:t>overview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Get all the &gt;50 kb </a:t>
            </a:r>
            <a:r>
              <a:rPr lang="en-US" dirty="0" err="1" smtClean="0"/>
              <a:t>contigs</a:t>
            </a:r>
            <a:r>
              <a:rPr lang="en-US" dirty="0" smtClean="0"/>
              <a:t> from </a:t>
            </a:r>
            <a:r>
              <a:rPr lang="en-US" dirty="0" err="1" smtClean="0"/>
              <a:t>metagenome</a:t>
            </a:r>
            <a:r>
              <a:rPr lang="en-US" dirty="0" smtClean="0"/>
              <a:t> </a:t>
            </a:r>
            <a:r>
              <a:rPr lang="en-US" dirty="0"/>
              <a:t>3300002231 </a:t>
            </a:r>
            <a:r>
              <a:rPr lang="en-US" dirty="0" smtClean="0"/>
              <a:t>(</a:t>
            </a:r>
            <a:r>
              <a:rPr lang="en-US" dirty="0" err="1" smtClean="0"/>
              <a:t>fasta</a:t>
            </a:r>
            <a:r>
              <a:rPr lang="en-US" dirty="0" smtClean="0"/>
              <a:t> file)</a:t>
            </a:r>
          </a:p>
          <a:p>
            <a:pPr lvl="1"/>
            <a:r>
              <a:rPr lang="en-US" dirty="0" smtClean="0"/>
              <a:t>IMG</a:t>
            </a:r>
            <a:r>
              <a:rPr lang="en-US" dirty="0"/>
              <a:t>/</a:t>
            </a:r>
            <a:r>
              <a:rPr lang="en-US" dirty="0" smtClean="0"/>
              <a:t>M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err="1" smtClean="0"/>
              <a:t>MetaBAT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metabat</a:t>
            </a:r>
            <a:r>
              <a:rPr lang="en-US" dirty="0" smtClean="0"/>
              <a:t> –</a:t>
            </a:r>
            <a:r>
              <a:rPr lang="en-US" dirty="0" err="1" smtClean="0"/>
              <a:t>i</a:t>
            </a:r>
            <a:r>
              <a:rPr lang="en-US" dirty="0" smtClean="0"/>
              <a:t> &lt;</a:t>
            </a:r>
            <a:r>
              <a:rPr lang="en-US" dirty="0" err="1" smtClean="0"/>
              <a:t>input.fa</a:t>
            </a:r>
            <a:r>
              <a:rPr lang="en-US" dirty="0" smtClean="0"/>
              <a:t>&gt; -o </a:t>
            </a:r>
            <a:r>
              <a:rPr lang="en-US" dirty="0"/>
              <a:t>&lt;</a:t>
            </a:r>
            <a:r>
              <a:rPr lang="en-US" dirty="0" err="1" smtClean="0"/>
              <a:t>outputs.fa</a:t>
            </a:r>
            <a:r>
              <a:rPr lang="en-US" dirty="0" smtClean="0"/>
              <a:t>&gt;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sz="1400" dirty="0" err="1">
                <a:solidFill>
                  <a:srgbClr val="D9D9D9"/>
                </a:solidFill>
              </a:rPr>
              <a:t>metabat</a:t>
            </a:r>
            <a:r>
              <a:rPr lang="en-US" sz="1400" dirty="0">
                <a:solidFill>
                  <a:srgbClr val="D9D9D9"/>
                </a:solidFill>
              </a:rPr>
              <a:t> -</a:t>
            </a:r>
            <a:r>
              <a:rPr lang="en-US" sz="1400" dirty="0" err="1">
                <a:solidFill>
                  <a:srgbClr val="D9D9D9"/>
                </a:solidFill>
              </a:rPr>
              <a:t>i</a:t>
            </a:r>
            <a:r>
              <a:rPr lang="en-US" sz="1400" dirty="0">
                <a:solidFill>
                  <a:srgbClr val="D9D9D9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&lt;</a:t>
            </a:r>
            <a:r>
              <a:rPr lang="en-US" sz="1400" dirty="0" err="1" smtClean="0">
                <a:solidFill>
                  <a:srgbClr val="D9D9D9"/>
                </a:solidFill>
              </a:rPr>
              <a:t>assembly.fa</a:t>
            </a:r>
            <a:r>
              <a:rPr lang="en-US" sz="1400" dirty="0" smtClean="0">
                <a:solidFill>
                  <a:srgbClr val="D9D9D9"/>
                </a:solidFill>
              </a:rPr>
              <a:t>&gt; </a:t>
            </a:r>
            <a:r>
              <a:rPr lang="en-US" sz="1400" dirty="0">
                <a:solidFill>
                  <a:srgbClr val="D9D9D9"/>
                </a:solidFill>
              </a:rPr>
              <a:t>-a </a:t>
            </a:r>
            <a:r>
              <a:rPr lang="en-US" sz="1400" dirty="0" err="1">
                <a:solidFill>
                  <a:srgbClr val="D9D9D9"/>
                </a:solidFill>
              </a:rPr>
              <a:t>depth.txt</a:t>
            </a:r>
            <a:r>
              <a:rPr lang="en-US" sz="1400" dirty="0">
                <a:solidFill>
                  <a:srgbClr val="D9D9D9"/>
                </a:solidFill>
              </a:rPr>
              <a:t> </a:t>
            </a:r>
            <a:r>
              <a:rPr lang="en-US" sz="1400" dirty="0" smtClean="0">
                <a:solidFill>
                  <a:srgbClr val="D9D9D9"/>
                </a:solidFill>
              </a:rPr>
              <a:t>–o &lt;output&gt;</a:t>
            </a:r>
            <a:endParaRPr lang="en-US" dirty="0" smtClean="0"/>
          </a:p>
          <a:p>
            <a:pPr lvl="1"/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runMetaBat.sh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&lt;flags&gt;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assembly.fa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*.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bam (see details in “help”;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metabat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-h)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dirty="0" smtClean="0"/>
              <a:t>         </a:t>
            </a:r>
          </a:p>
          <a:p>
            <a:r>
              <a:rPr lang="en-US" dirty="0"/>
              <a:t>I</a:t>
            </a:r>
            <a:r>
              <a:rPr lang="en-US" dirty="0" smtClean="0"/>
              <a:t>nterpret results (import scaffolds into IMG -annotations)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Exercise output (</a:t>
            </a:r>
            <a:r>
              <a:rPr lang="en-US" dirty="0" err="1" smtClean="0"/>
              <a:t>MetaBAT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0421" y="6171684"/>
            <a:ext cx="852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Bins for </a:t>
            </a:r>
            <a:r>
              <a:rPr lang="en-US" dirty="0"/>
              <a:t>“Marine sediment microbial communities from the Hellenic Volcanic Arc”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58606" y="1495773"/>
            <a:ext cx="1519259" cy="3840543"/>
            <a:chOff x="7358606" y="1495773"/>
            <a:chExt cx="1519259" cy="3840543"/>
          </a:xfrm>
        </p:grpSpPr>
        <p:sp>
          <p:nvSpPr>
            <p:cNvPr id="11" name="TextBox 10"/>
            <p:cNvSpPr txBox="1"/>
            <p:nvPr/>
          </p:nvSpPr>
          <p:spPr>
            <a:xfrm>
              <a:off x="7582287" y="1495773"/>
              <a:ext cx="1022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BINS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1435" y="3024877"/>
              <a:ext cx="1506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Phylogenetic </a:t>
              </a:r>
            </a:p>
            <a:p>
              <a:pPr algn="ctr"/>
              <a:r>
                <a:rPr lang="en-US" dirty="0"/>
                <a:t> </a:t>
              </a:r>
              <a:r>
                <a:rPr lang="en-US" dirty="0" smtClean="0"/>
                <a:t> references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5372" y="4581982"/>
              <a:ext cx="1326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Metabolic</a:t>
              </a:r>
            </a:p>
            <a:p>
              <a:pPr algn="ctr"/>
              <a:r>
                <a:rPr lang="en-US" dirty="0" smtClean="0"/>
                <a:t>capabilities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7884226" y="2317417"/>
              <a:ext cx="442466" cy="408023"/>
            </a:xfrm>
            <a:prstGeom prst="right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358606" y="2922253"/>
              <a:ext cx="1506430" cy="2414063"/>
            </a:xfrm>
            <a:prstGeom prst="roundRect">
              <a:avLst/>
            </a:prstGeom>
            <a:noFill/>
            <a:ln w="38100" cmpd="sng"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71227" y="3920215"/>
              <a:ext cx="1492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annotations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2" y="2018993"/>
            <a:ext cx="4201906" cy="3299153"/>
          </a:xfrm>
          <a:prstGeom prst="rect">
            <a:avLst/>
          </a:prstGeom>
          <a:ln w="38100" cmpd="sng">
            <a:solidFill>
              <a:srgbClr val="660066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68" y="1380217"/>
            <a:ext cx="2386184" cy="4581982"/>
          </a:xfrm>
          <a:prstGeom prst="rect">
            <a:avLst/>
          </a:prstGeom>
          <a:ln w="28575" cmpd="sng">
            <a:solidFill>
              <a:srgbClr val="660066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2310381" y="1495773"/>
            <a:ext cx="2368187" cy="921548"/>
            <a:chOff x="2310381" y="1495773"/>
            <a:chExt cx="2368187" cy="921548"/>
          </a:xfrm>
        </p:grpSpPr>
        <p:sp>
          <p:nvSpPr>
            <p:cNvPr id="4" name="Rounded Rectangle 3"/>
            <p:cNvSpPr/>
            <p:nvPr/>
          </p:nvSpPr>
          <p:spPr>
            <a:xfrm>
              <a:off x="2310381" y="2126631"/>
              <a:ext cx="1055739" cy="290690"/>
            </a:xfrm>
            <a:prstGeom prst="roundRect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3"/>
            </p:cNvCxnSpPr>
            <p:nvPr/>
          </p:nvCxnSpPr>
          <p:spPr>
            <a:xfrm flipV="1">
              <a:off x="3366120" y="1495773"/>
              <a:ext cx="1312448" cy="776203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 rot="18699685">
            <a:off x="3919591" y="2858999"/>
            <a:ext cx="3674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Aminicenantes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Candidate division OP8 bacterium</a:t>
            </a:r>
          </a:p>
          <a:p>
            <a:pPr algn="ctr"/>
            <a:r>
              <a:rPr lang="en-US" dirty="0" smtClean="0">
                <a:solidFill>
                  <a:srgbClr val="FF6600"/>
                </a:solidFill>
              </a:rPr>
              <a:t>(CO</a:t>
            </a:r>
            <a:r>
              <a:rPr lang="en-US" baseline="-25000" dirty="0" smtClean="0">
                <a:solidFill>
                  <a:srgbClr val="FF6600"/>
                </a:solidFill>
              </a:rPr>
              <a:t>2</a:t>
            </a:r>
            <a:r>
              <a:rPr lang="en-US" dirty="0" smtClean="0">
                <a:solidFill>
                  <a:srgbClr val="FF6600"/>
                </a:solidFill>
              </a:rPr>
              <a:t> fixation)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0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94792" y="6035689"/>
            <a:ext cx="435441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tetramerFreqs</a:t>
            </a:r>
            <a:r>
              <a:rPr lang="en-US" dirty="0"/>
              <a:t>/Binning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ESOM binning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37073"/>
            <a:ext cx="6070416" cy="1331371"/>
          </a:xfrm>
          <a:prstGeom prst="rect">
            <a:avLst/>
          </a:prstGeom>
          <a:ln>
            <a:solidFill>
              <a:srgbClr val="000090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5" y="3537817"/>
            <a:ext cx="5994725" cy="2170504"/>
          </a:xfrm>
          <a:prstGeom prst="rect">
            <a:avLst/>
          </a:prstGeom>
          <a:ln>
            <a:solidFill>
              <a:srgbClr val="000090"/>
            </a:solidFill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57199" y="917917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described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5045" y="3123839"/>
            <a:ext cx="171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described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ESOM binning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04" y="1055663"/>
            <a:ext cx="7278256" cy="5002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10" y="1119185"/>
            <a:ext cx="3804131" cy="4939305"/>
          </a:xfrm>
          <a:prstGeom prst="rect">
            <a:avLst/>
          </a:prstGeom>
          <a:ln w="38100" cmpd="sng">
            <a:solidFill>
              <a:srgbClr val="660066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738380" y="433687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Scaffold_A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8380" y="4738280"/>
            <a:ext cx="129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3366FF"/>
                </a:solidFill>
              </a:rPr>
              <a:t>Scaffold_B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7543800" y="4288239"/>
            <a:ext cx="194580" cy="551591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7543800" y="4873973"/>
            <a:ext cx="194580" cy="131315"/>
          </a:xfrm>
          <a:prstGeom prst="rightBrac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76370" y="2146016"/>
            <a:ext cx="2129645" cy="2190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835249" y="2543674"/>
            <a:ext cx="2270766" cy="19942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68470" y="2864366"/>
            <a:ext cx="2437545" cy="18739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976370" y="4336879"/>
            <a:ext cx="2129646" cy="537094"/>
          </a:xfrm>
          <a:prstGeom prst="straightConnector1">
            <a:avLst/>
          </a:prstGeom>
          <a:ln w="28575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835249" y="5025635"/>
            <a:ext cx="2270767" cy="190356"/>
          </a:xfrm>
          <a:prstGeom prst="straightConnector1">
            <a:avLst/>
          </a:prstGeom>
          <a:ln w="285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7543800" y="5075248"/>
            <a:ext cx="194580" cy="281486"/>
          </a:xfrm>
          <a:prstGeom prst="rightBrace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41836" y="4999731"/>
            <a:ext cx="130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66"/>
                </a:solidFill>
              </a:rPr>
              <a:t>Scaffold_C</a:t>
            </a:r>
            <a:endParaRPr lang="en-US" dirty="0">
              <a:solidFill>
                <a:srgbClr val="66006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662629" y="4619908"/>
            <a:ext cx="2423167" cy="460068"/>
          </a:xfrm>
          <a:prstGeom prst="straightConnector1">
            <a:avLst/>
          </a:prstGeom>
          <a:ln w="28575" cmpd="sng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7673708" y="4670509"/>
            <a:ext cx="1422788" cy="818958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7" grpId="0" animBg="1"/>
      <p:bldP spid="1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ESOM binning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56"/>
            <a:ext cx="9144000" cy="558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242" y="1317511"/>
            <a:ext cx="4198585" cy="369332"/>
          </a:xfrm>
          <a:prstGeom prst="rect">
            <a:avLst/>
          </a:prstGeom>
          <a:ln w="28575" cmpd="sng">
            <a:solidFill>
              <a:srgbClr val="660066"/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databionic-esom.sourceforge.net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810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ESOM binning. 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4484" y="987731"/>
            <a:ext cx="7118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b="1" dirty="0" smtClean="0"/>
              <a:t>Preparation</a:t>
            </a:r>
          </a:p>
          <a:p>
            <a:r>
              <a:rPr lang="en-US" dirty="0" smtClean="0"/>
              <a:t>        - </a:t>
            </a:r>
            <a:r>
              <a:rPr lang="en-US" dirty="0" err="1" smtClean="0"/>
              <a:t>Contig</a:t>
            </a:r>
            <a:r>
              <a:rPr lang="en-US" dirty="0" smtClean="0"/>
              <a:t> FASTA files to be binned</a:t>
            </a:r>
          </a:p>
          <a:p>
            <a:r>
              <a:rPr lang="en-US" dirty="0"/>
              <a:t> </a:t>
            </a:r>
            <a:r>
              <a:rPr lang="en-US" dirty="0" smtClean="0"/>
              <a:t>       - It requires specific format of input files: *.</a:t>
            </a:r>
            <a:r>
              <a:rPr lang="en-US" dirty="0" err="1" smtClean="0"/>
              <a:t>lrn</a:t>
            </a:r>
            <a:r>
              <a:rPr lang="en-US" dirty="0" smtClean="0"/>
              <a:t>, *.names, *.</a:t>
            </a:r>
            <a:r>
              <a:rPr lang="en-US" dirty="0" err="1" smtClean="0"/>
              <a:t>cls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**(</a:t>
            </a:r>
            <a:r>
              <a:rPr lang="en-US" dirty="0" err="1" smtClean="0"/>
              <a:t>perl</a:t>
            </a:r>
            <a:r>
              <a:rPr lang="en-US" dirty="0" smtClean="0"/>
              <a:t> script attached in the Agenda </a:t>
            </a:r>
            <a:r>
              <a:rPr lang="en-US" sz="1400" dirty="0" smtClean="0"/>
              <a:t>–</a:t>
            </a:r>
            <a:r>
              <a:rPr lang="en-US" sz="1400" dirty="0" err="1" smtClean="0"/>
              <a:t>courtersy</a:t>
            </a:r>
            <a:r>
              <a:rPr lang="en-US" sz="1400" dirty="0" smtClean="0"/>
              <a:t> © of Dr. </a:t>
            </a:r>
            <a:r>
              <a:rPr lang="en-US" sz="1400" dirty="0" err="1" smtClean="0"/>
              <a:t>Itai</a:t>
            </a:r>
            <a:r>
              <a:rPr lang="en-US" sz="1400" dirty="0" smtClean="0"/>
              <a:t> Sharon</a:t>
            </a:r>
            <a:r>
              <a:rPr lang="en-US" dirty="0" smtClean="0"/>
              <a:t>)**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484" y="2488570"/>
            <a:ext cx="377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(2) Run ESOM </a:t>
            </a:r>
            <a:r>
              <a:rPr lang="en-US" dirty="0" smtClean="0"/>
              <a:t>(UI / command line)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0" y="2971755"/>
            <a:ext cx="3371919" cy="3384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67" y="2971754"/>
            <a:ext cx="4368681" cy="3384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50354" y="2499798"/>
            <a:ext cx="315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(3) Visualize </a:t>
            </a:r>
            <a:r>
              <a:rPr lang="en-US" dirty="0" smtClean="0"/>
              <a:t>/ </a:t>
            </a:r>
            <a:r>
              <a:rPr lang="en-US" b="1" dirty="0" smtClean="0"/>
              <a:t>interpret</a:t>
            </a:r>
            <a:r>
              <a:rPr lang="en-US" dirty="0" smtClean="0"/>
              <a:t>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8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ESOM: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ESOM</a:t>
            </a:r>
          </a:p>
          <a:p>
            <a:pPr lvl="1"/>
            <a:r>
              <a:rPr lang="en-US" dirty="0">
                <a:hlinkClick r:id="rId2"/>
              </a:rPr>
              <a:t>http://databionic-esom.sourceforge.net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Get all the &gt;50 kb </a:t>
            </a:r>
            <a:r>
              <a:rPr lang="en-US" dirty="0" err="1" smtClean="0"/>
              <a:t>contigs</a:t>
            </a:r>
            <a:r>
              <a:rPr lang="en-US" dirty="0" smtClean="0"/>
              <a:t> from </a:t>
            </a:r>
            <a:r>
              <a:rPr lang="en-US" dirty="0" err="1" smtClean="0"/>
              <a:t>metagenome</a:t>
            </a:r>
            <a:r>
              <a:rPr lang="en-US" dirty="0" smtClean="0"/>
              <a:t> </a:t>
            </a:r>
            <a:r>
              <a:rPr lang="en-US" dirty="0"/>
              <a:t>3300002231 </a:t>
            </a:r>
            <a:r>
              <a:rPr lang="en-US" dirty="0" smtClean="0"/>
              <a:t>(</a:t>
            </a:r>
            <a:r>
              <a:rPr lang="en-US" dirty="0" err="1" smtClean="0"/>
              <a:t>fasta</a:t>
            </a:r>
            <a:r>
              <a:rPr lang="en-US" dirty="0" smtClean="0"/>
              <a:t> file)</a:t>
            </a:r>
          </a:p>
          <a:p>
            <a:pPr lvl="1"/>
            <a:r>
              <a:rPr lang="en-US" dirty="0" smtClean="0"/>
              <a:t>IMG/M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Prepare </a:t>
            </a:r>
            <a:r>
              <a:rPr lang="en-US" dirty="0" err="1" smtClean="0"/>
              <a:t>esom</a:t>
            </a:r>
            <a:r>
              <a:rPr lang="en-US" dirty="0" smtClean="0"/>
              <a:t> files:</a:t>
            </a:r>
          </a:p>
          <a:p>
            <a:pPr lvl="1"/>
            <a:r>
              <a:rPr lang="en-US" dirty="0" err="1"/>
              <a:t>perl</a:t>
            </a:r>
            <a:r>
              <a:rPr lang="en-US" dirty="0"/>
              <a:t> </a:t>
            </a:r>
            <a:r>
              <a:rPr lang="en-US" dirty="0" err="1"/>
              <a:t>prepare_esom_files.pl</a:t>
            </a:r>
            <a:r>
              <a:rPr lang="en-US" dirty="0"/>
              <a:t> &lt;flags&gt; &lt;output&gt; &lt;</a:t>
            </a:r>
            <a:r>
              <a:rPr lang="en-US" dirty="0" err="1"/>
              <a:t>input.fa</a:t>
            </a:r>
            <a:r>
              <a:rPr lang="en-US" dirty="0"/>
              <a:t>&gt; </a:t>
            </a:r>
            <a:endParaRPr lang="en-US" dirty="0" smtClean="0"/>
          </a:p>
          <a:p>
            <a:pPr marL="457200" lvl="1" indent="0">
              <a:buNone/>
            </a:pPr>
            <a:r>
              <a:rPr lang="en-US" sz="1400" dirty="0" smtClean="0"/>
              <a:t>** flags –w (windows size) –k (k-</a:t>
            </a:r>
            <a:r>
              <a:rPr lang="en-US" sz="1400" dirty="0" err="1" smtClean="0"/>
              <a:t>mer</a:t>
            </a:r>
            <a:r>
              <a:rPr lang="en-US" sz="1400" dirty="0" smtClean="0"/>
              <a:t>) --coverage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perl</a:t>
            </a:r>
            <a:r>
              <a:rPr lang="en-US" dirty="0" smtClean="0"/>
              <a:t> </a:t>
            </a:r>
            <a:r>
              <a:rPr lang="en-US" dirty="0" err="1"/>
              <a:t>prepare_esom_files.pl</a:t>
            </a:r>
            <a:r>
              <a:rPr lang="en-US" dirty="0"/>
              <a:t> </a:t>
            </a:r>
            <a:r>
              <a:rPr lang="en-US" dirty="0" smtClean="0"/>
              <a:t>–w 10000 &lt;</a:t>
            </a:r>
            <a:r>
              <a:rPr lang="en-US" dirty="0"/>
              <a:t>output&gt; &lt;</a:t>
            </a:r>
            <a:r>
              <a:rPr lang="en-US" dirty="0" err="1"/>
              <a:t>input.fa</a:t>
            </a:r>
            <a:r>
              <a:rPr lang="en-US" dirty="0" smtClean="0"/>
              <a:t>&gt;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Open </a:t>
            </a:r>
            <a:r>
              <a:rPr lang="en-US" sz="1400" dirty="0" smtClean="0"/>
              <a:t>(ESOMANA) </a:t>
            </a:r>
            <a:r>
              <a:rPr lang="en-US" dirty="0" smtClean="0"/>
              <a:t>/ run ESOM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Visualize / interpret the Map (import scaffolds into IMG -annotations)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Exercise output (ESOM)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7319"/>
            <a:ext cx="6530054" cy="4925830"/>
          </a:xfrm>
          <a:prstGeom prst="rect">
            <a:avLst/>
          </a:prstGeom>
          <a:ln w="38100" cmpd="sng">
            <a:solidFill>
              <a:srgbClr val="660066"/>
            </a:solidFill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90421" y="6171684"/>
            <a:ext cx="852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Bins for </a:t>
            </a:r>
            <a:r>
              <a:rPr lang="en-US" dirty="0"/>
              <a:t>“Marine sediment microbial communities from the Hellenic Volcanic Arc”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58606" y="1495773"/>
            <a:ext cx="1519259" cy="3840543"/>
            <a:chOff x="7358606" y="1495773"/>
            <a:chExt cx="1519259" cy="3840543"/>
          </a:xfrm>
        </p:grpSpPr>
        <p:sp>
          <p:nvSpPr>
            <p:cNvPr id="11" name="TextBox 10"/>
            <p:cNvSpPr txBox="1"/>
            <p:nvPr/>
          </p:nvSpPr>
          <p:spPr>
            <a:xfrm>
              <a:off x="7582287" y="1495773"/>
              <a:ext cx="1022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BINS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1435" y="3024877"/>
              <a:ext cx="1506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Phylogenetic </a:t>
              </a:r>
            </a:p>
            <a:p>
              <a:pPr algn="ctr"/>
              <a:r>
                <a:rPr lang="en-US" dirty="0"/>
                <a:t> </a:t>
              </a:r>
              <a:r>
                <a:rPr lang="en-US" dirty="0" smtClean="0"/>
                <a:t> references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5372" y="4581982"/>
              <a:ext cx="1326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Metabolic</a:t>
              </a:r>
            </a:p>
            <a:p>
              <a:pPr algn="ctr"/>
              <a:r>
                <a:rPr lang="en-US" dirty="0" smtClean="0"/>
                <a:t>capabilities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7884226" y="2317417"/>
              <a:ext cx="442466" cy="408023"/>
            </a:xfrm>
            <a:prstGeom prst="right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358606" y="2922253"/>
              <a:ext cx="1506430" cy="2414063"/>
            </a:xfrm>
            <a:prstGeom prst="roundRect">
              <a:avLst/>
            </a:prstGeom>
            <a:noFill/>
            <a:ln w="38100" cmpd="sng"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71227" y="3920215"/>
              <a:ext cx="1492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annotations</a:t>
              </a:r>
              <a:endParaRPr lang="en-US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78490" y="3010887"/>
            <a:ext cx="21235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Aminicenantes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Candidate division OP8 bacterium</a:t>
            </a:r>
          </a:p>
          <a:p>
            <a:pPr algn="ctr"/>
            <a:r>
              <a:rPr lang="en-US" sz="1000" b="1" dirty="0" smtClean="0">
                <a:solidFill>
                  <a:srgbClr val="FF6600"/>
                </a:solidFill>
              </a:rPr>
              <a:t>(CO</a:t>
            </a:r>
            <a:r>
              <a:rPr lang="en-US" sz="1000" b="1" baseline="-25000" dirty="0" smtClean="0">
                <a:solidFill>
                  <a:srgbClr val="FF6600"/>
                </a:solidFill>
              </a:rPr>
              <a:t>2</a:t>
            </a:r>
            <a:r>
              <a:rPr lang="en-US" sz="1000" b="1" dirty="0" smtClean="0">
                <a:solidFill>
                  <a:srgbClr val="FF6600"/>
                </a:solidFill>
              </a:rPr>
              <a:t> fixation)</a:t>
            </a:r>
            <a:endParaRPr lang="en-US" sz="10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3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424"/>
            <a:ext cx="8539532" cy="49799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 b="0" dirty="0" smtClean="0"/>
              <a:t>Binning. Why?</a:t>
            </a:r>
          </a:p>
          <a:p>
            <a:pPr>
              <a:lnSpc>
                <a:spcPct val="120000"/>
              </a:lnSpc>
            </a:pPr>
            <a:r>
              <a:rPr lang="en-US" sz="2200" b="0" dirty="0" smtClean="0"/>
              <a:t>Methods</a:t>
            </a:r>
          </a:p>
          <a:p>
            <a:pPr>
              <a:lnSpc>
                <a:spcPct val="120000"/>
              </a:lnSpc>
            </a:pPr>
            <a:r>
              <a:rPr lang="en-US" sz="2600" dirty="0" err="1" smtClean="0"/>
              <a:t>MetaBAT</a:t>
            </a:r>
            <a:r>
              <a:rPr lang="en-US" sz="2600" dirty="0" smtClean="0"/>
              <a:t> </a:t>
            </a:r>
            <a:r>
              <a:rPr lang="en-US" sz="1600" b="0" dirty="0" smtClean="0"/>
              <a:t>(</a:t>
            </a:r>
            <a:r>
              <a:rPr lang="en-US" sz="1600" u="sng" dirty="0" err="1" smtClean="0"/>
              <a:t>Meta</a:t>
            </a:r>
            <a:r>
              <a:rPr lang="en-US" sz="1600" b="0" dirty="0" err="1" smtClean="0"/>
              <a:t>genome</a:t>
            </a:r>
            <a:r>
              <a:rPr lang="en-US" sz="1600" b="0" dirty="0" smtClean="0"/>
              <a:t> </a:t>
            </a:r>
            <a:r>
              <a:rPr lang="en-US" sz="1600" u="sng" dirty="0" smtClean="0"/>
              <a:t>B</a:t>
            </a:r>
            <a:r>
              <a:rPr lang="en-US" sz="1600" b="0" dirty="0" smtClean="0"/>
              <a:t>inning with </a:t>
            </a:r>
            <a:r>
              <a:rPr lang="en-US" sz="1600" u="sng" dirty="0" smtClean="0"/>
              <a:t>A</a:t>
            </a:r>
            <a:r>
              <a:rPr lang="en-US" sz="1600" b="0" dirty="0" smtClean="0"/>
              <a:t>bundance and </a:t>
            </a:r>
            <a:r>
              <a:rPr lang="en-US" sz="1600" u="sng" dirty="0" smtClean="0"/>
              <a:t>T</a:t>
            </a:r>
            <a:r>
              <a:rPr lang="en-US" sz="1600" b="0" dirty="0" smtClean="0"/>
              <a:t>etra-nucleotide </a:t>
            </a:r>
            <a:r>
              <a:rPr lang="en-US" sz="1600" b="0" dirty="0" err="1" smtClean="0"/>
              <a:t>frequence</a:t>
            </a:r>
            <a:r>
              <a:rPr lang="en-US" sz="1600" b="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sz="2600" dirty="0" smtClean="0"/>
              <a:t>ESOM </a:t>
            </a:r>
            <a:r>
              <a:rPr lang="en-US" sz="1600" b="0" dirty="0" smtClean="0"/>
              <a:t>(</a:t>
            </a:r>
            <a:r>
              <a:rPr lang="en-US" sz="1600" u="sng" dirty="0" smtClean="0"/>
              <a:t>E</a:t>
            </a:r>
            <a:r>
              <a:rPr lang="en-US" sz="1600" b="0" dirty="0" smtClean="0"/>
              <a:t>mergent </a:t>
            </a:r>
            <a:r>
              <a:rPr lang="en-US" sz="1600" u="sng" dirty="0" smtClean="0"/>
              <a:t>S</a:t>
            </a:r>
            <a:r>
              <a:rPr lang="en-US" sz="1600" b="0" dirty="0" smtClean="0"/>
              <a:t>elf </a:t>
            </a:r>
            <a:r>
              <a:rPr lang="en-US" sz="1600" u="sng" dirty="0" smtClean="0"/>
              <a:t>O</a:t>
            </a:r>
            <a:r>
              <a:rPr lang="en-US" sz="1600" b="0" dirty="0" smtClean="0"/>
              <a:t>rganizing </a:t>
            </a:r>
            <a:r>
              <a:rPr lang="en-US" sz="1600" u="sng" dirty="0" smtClean="0"/>
              <a:t>M</a:t>
            </a:r>
            <a:r>
              <a:rPr lang="en-US" sz="1600" b="0" dirty="0" smtClean="0"/>
              <a:t>aps)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600" b="0" dirty="0" smtClean="0"/>
          </a:p>
          <a:p>
            <a:pPr>
              <a:lnSpc>
                <a:spcPct val="120000"/>
              </a:lnSpc>
            </a:pPr>
            <a:r>
              <a:rPr lang="en-US" sz="2200" b="0" dirty="0" smtClean="0"/>
              <a:t>Exercise: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200" dirty="0" smtClean="0"/>
          </a:p>
          <a:p>
            <a:pPr lvl="2">
              <a:lnSpc>
                <a:spcPct val="120000"/>
              </a:lnSpc>
            </a:pPr>
            <a:r>
              <a:rPr lang="en-US" sz="2200" dirty="0"/>
              <a:t> A</a:t>
            </a:r>
            <a:r>
              <a:rPr lang="en-US" sz="2200" dirty="0" smtClean="0"/>
              <a:t>nalysis of a </a:t>
            </a:r>
            <a:r>
              <a:rPr lang="en-US" sz="2200" dirty="0"/>
              <a:t>“Marine sediment microbial communities from the Hellenic Volcanic Arc”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1674" y="2378353"/>
            <a:ext cx="8785058" cy="1245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942" y="3623564"/>
            <a:ext cx="8785058" cy="2465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Scaffolds from/to IMG/M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1403" y="957561"/>
            <a:ext cx="8682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Get all the &gt;50 kb </a:t>
            </a:r>
            <a:r>
              <a:rPr lang="en-US" dirty="0" err="1"/>
              <a:t>contigs</a:t>
            </a:r>
            <a:r>
              <a:rPr lang="en-US" dirty="0"/>
              <a:t> from </a:t>
            </a:r>
            <a:r>
              <a:rPr lang="en-US" dirty="0" err="1"/>
              <a:t>metagenome</a:t>
            </a:r>
            <a:r>
              <a:rPr lang="en-US" dirty="0"/>
              <a:t> 3300002231 (</a:t>
            </a:r>
            <a:r>
              <a:rPr lang="en-US" dirty="0" err="1"/>
              <a:t>fasta</a:t>
            </a:r>
            <a:r>
              <a:rPr lang="en-US" dirty="0"/>
              <a:t> file</a:t>
            </a:r>
            <a:r>
              <a:rPr lang="en-US" dirty="0" smtClean="0"/>
              <a:t>)  IMG/M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5369" y="1549197"/>
            <a:ext cx="4704984" cy="1543499"/>
            <a:chOff x="195369" y="1549197"/>
            <a:chExt cx="4704984" cy="1543499"/>
          </a:xfrm>
        </p:grpSpPr>
        <p:sp>
          <p:nvSpPr>
            <p:cNvPr id="8" name="TextBox 7"/>
            <p:cNvSpPr txBox="1"/>
            <p:nvPr/>
          </p:nvSpPr>
          <p:spPr>
            <a:xfrm>
              <a:off x="195369" y="1549197"/>
              <a:ext cx="2494117" cy="369332"/>
            </a:xfrm>
            <a:prstGeom prst="rect">
              <a:avLst/>
            </a:prstGeom>
            <a:noFill/>
            <a:ln>
              <a:solidFill>
                <a:srgbClr val="00009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Quick genome search:  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46687" y="2014421"/>
              <a:ext cx="181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Scaffold Search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581" y="2354032"/>
              <a:ext cx="199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Sequence Length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74862" y="2723364"/>
              <a:ext cx="1025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&gt;50,000 </a:t>
              </a:r>
              <a:endParaRPr lang="en-US" dirty="0"/>
            </a:p>
          </p:txBody>
        </p:sp>
        <p:sp>
          <p:nvSpPr>
            <p:cNvPr id="12" name="Bent-Up Arrow 11"/>
            <p:cNvSpPr/>
            <p:nvPr/>
          </p:nvSpPr>
          <p:spPr>
            <a:xfrm rot="5400000">
              <a:off x="1290790" y="1905094"/>
              <a:ext cx="246570" cy="465224"/>
            </a:xfrm>
            <a:prstGeom prst="bentUp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Bent-Up Arrow 12"/>
            <p:cNvSpPr/>
            <p:nvPr/>
          </p:nvSpPr>
          <p:spPr>
            <a:xfrm rot="5400000">
              <a:off x="2239729" y="2274426"/>
              <a:ext cx="246570" cy="465224"/>
            </a:xfrm>
            <a:prstGeom prst="bentUp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ent-Up Arrow 13"/>
            <p:cNvSpPr/>
            <p:nvPr/>
          </p:nvSpPr>
          <p:spPr>
            <a:xfrm rot="5400000">
              <a:off x="3491054" y="2636857"/>
              <a:ext cx="246570" cy="465224"/>
            </a:xfrm>
            <a:prstGeom prst="bentUp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2307" y="3510646"/>
            <a:ext cx="193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Add to scaffold cart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2567716" y="3517102"/>
            <a:ext cx="2397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Upload &amp; Export &amp; Save</a:t>
            </a:r>
            <a:endParaRPr lang="en-US" sz="1600" dirty="0"/>
          </a:p>
        </p:txBody>
      </p:sp>
      <p:sp>
        <p:nvSpPr>
          <p:cNvPr id="17" name="Right Arrow 16"/>
          <p:cNvSpPr/>
          <p:nvPr/>
        </p:nvSpPr>
        <p:spPr>
          <a:xfrm>
            <a:off x="2006292" y="3535195"/>
            <a:ext cx="589463" cy="305233"/>
          </a:xfrm>
          <a:prstGeom prst="rightArrow">
            <a:avLst/>
          </a:prstGeom>
          <a:solidFill>
            <a:srgbClr val="FEE3B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278" y="2876891"/>
            <a:ext cx="3586783" cy="3309718"/>
          </a:xfrm>
          <a:prstGeom prst="rect">
            <a:avLst/>
          </a:prstGeom>
          <a:ln>
            <a:solidFill>
              <a:srgbClr val="00009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5453452" y="4312636"/>
            <a:ext cx="1286803" cy="76762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70982" y="3807317"/>
            <a:ext cx="3551" cy="421588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" y="4281855"/>
            <a:ext cx="4900353" cy="233955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57862" y="4884529"/>
            <a:ext cx="280046" cy="15186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922634" y="3589862"/>
            <a:ext cx="442872" cy="208478"/>
          </a:xfrm>
          <a:prstGeom prst="rightArrow">
            <a:avLst/>
          </a:prstGeom>
          <a:solidFill>
            <a:srgbClr val="FEE3B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 rot="19968711">
            <a:off x="2294944" y="5556422"/>
            <a:ext cx="217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Taxonomy / lineage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2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9" grpId="0" animBg="1"/>
      <p:bldP spid="23" grpId="0" animBg="1"/>
      <p:bldP spid="24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MetaBAT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ESOM (based on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176"/>
            <a:ext cx="8229600" cy="779856"/>
          </a:xfrm>
        </p:spPr>
        <p:txBody>
          <a:bodyPr/>
          <a:lstStyle/>
          <a:p>
            <a:r>
              <a:rPr lang="en-US" dirty="0" smtClean="0"/>
              <a:t>Complementary </a:t>
            </a:r>
            <a:r>
              <a:rPr lang="en-US" dirty="0" smtClean="0"/>
              <a:t>tools!!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omparable results (consistent bins)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3299"/>
              </p:ext>
            </p:extLst>
          </p:nvPr>
        </p:nvGraphicFramePr>
        <p:xfrm>
          <a:off x="865209" y="2129381"/>
          <a:ext cx="761941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806"/>
                <a:gridCol w="2539806"/>
                <a:gridCol w="253980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MetaBAT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ESOM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great</a:t>
                      </a:r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Accept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Preparation of Inputs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Automated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Semi-automated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UI / Command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UI</a:t>
                      </a:r>
                      <a:r>
                        <a:rPr lang="en-US" dirty="0" smtClean="0"/>
                        <a:t> and Command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visualization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poor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great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All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Mac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bins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19*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21*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of </a:t>
                      </a:r>
                      <a:r>
                        <a:rPr lang="en-US" dirty="0" err="1" smtClean="0"/>
                        <a:t>contigs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221</a:t>
                      </a:r>
                      <a:r>
                        <a:rPr lang="en-US" dirty="0" smtClean="0"/>
                        <a:t> (out of 276)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8742E"/>
                          </a:solidFill>
                        </a:rPr>
                        <a:t>276</a:t>
                      </a:r>
                      <a:endParaRPr lang="en-US" dirty="0">
                        <a:solidFill>
                          <a:srgbClr val="48742E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9849" y="5891080"/>
            <a:ext cx="82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*viruses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66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binning </a:t>
            </a:r>
            <a:r>
              <a:rPr lang="en-US" dirty="0" err="1" smtClean="0"/>
              <a:t>metagenomes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76" y="2450097"/>
            <a:ext cx="3283068" cy="32830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3666" y="5952055"/>
            <a:ext cx="1339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Rinke</a:t>
            </a:r>
            <a:r>
              <a:rPr lang="en-US" sz="1200" dirty="0" smtClean="0"/>
              <a:t> </a:t>
            </a:r>
            <a:r>
              <a:rPr lang="en-US" sz="1200" i="1" dirty="0" smtClean="0"/>
              <a:t>et al</a:t>
            </a:r>
            <a:r>
              <a:rPr lang="en-US" sz="1200" dirty="0" smtClean="0"/>
              <a:t>, 2013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143335" y="1248707"/>
            <a:ext cx="25168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ho’s there?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01" y="3121597"/>
            <a:ext cx="2263338" cy="194534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94805" y="3771349"/>
            <a:ext cx="975018" cy="936421"/>
          </a:xfrm>
          <a:prstGeom prst="rightArrow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3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6309" y="1248707"/>
            <a:ext cx="40074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hat are they doing? </a:t>
            </a:r>
            <a:endParaRPr lang="en-US" sz="32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Why binning </a:t>
            </a:r>
            <a:r>
              <a:rPr lang="en-US" dirty="0" err="1" smtClean="0"/>
              <a:t>metagenomes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84" y="1975726"/>
            <a:ext cx="7170876" cy="4380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98" y="6374940"/>
            <a:ext cx="1141031" cy="3465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50445" y="6402021"/>
            <a:ext cx="18170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pathways.embl.de</a:t>
            </a:r>
            <a:r>
              <a:rPr lang="en-US" sz="1000" dirty="0"/>
              <a:t>/iPath2.cgi</a:t>
            </a:r>
          </a:p>
        </p:txBody>
      </p:sp>
    </p:spTree>
    <p:extLst>
      <p:ext uri="{BB962C8B-B14F-4D97-AF65-F5344CB8AC3E}">
        <p14:creationId xmlns:p14="http://schemas.microsoft.com/office/powerpoint/2010/main" val="127091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688"/>
            <a:ext cx="9144000" cy="55970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356" y="5727891"/>
            <a:ext cx="4718734" cy="369332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</p:spPr>
        <p:txBody>
          <a:bodyPr wrap="square">
            <a:spAutoFit/>
          </a:bodyPr>
          <a:lstStyle/>
          <a:p>
            <a:r>
              <a:rPr lang="en-US" i="1" dirty="0" err="1" smtClean="0"/>
              <a:t>Methanocaldococcus</a:t>
            </a:r>
            <a:r>
              <a:rPr lang="en-US" i="1" dirty="0"/>
              <a:t> </a:t>
            </a:r>
            <a:r>
              <a:rPr lang="en-US" i="1" dirty="0" err="1" smtClean="0"/>
              <a:t>jannaschii</a:t>
            </a:r>
            <a:r>
              <a:rPr lang="en-US" i="1" dirty="0" smtClean="0"/>
              <a:t> </a:t>
            </a:r>
            <a:r>
              <a:rPr lang="en-US" dirty="0" smtClean="0"/>
              <a:t>DSM 2661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098" y="6374940"/>
            <a:ext cx="1141031" cy="3465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445" y="6402021"/>
            <a:ext cx="18170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pathways.embl.de</a:t>
            </a:r>
            <a:r>
              <a:rPr lang="en-US" sz="1000" dirty="0"/>
              <a:t>/iPath2.cgi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Why binning </a:t>
            </a:r>
            <a:r>
              <a:rPr lang="en-US" dirty="0" err="1" smtClean="0"/>
              <a:t>metagenomes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6356" y="1044254"/>
            <a:ext cx="2513664" cy="954107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GOAL: who’s doing what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1151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8580" y="3168556"/>
            <a:ext cx="827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omic Sans MS"/>
                <a:cs typeface="Comic Sans MS"/>
              </a:rPr>
              <a:t>sample</a:t>
            </a:r>
            <a:endParaRPr lang="en-US" sz="1600" dirty="0">
              <a:latin typeface="Comic Sans MS"/>
              <a:cs typeface="Comic Sans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7469"/>
            <a:ext cx="841479" cy="928544"/>
          </a:xfrm>
          <a:prstGeom prst="rect">
            <a:avLst/>
          </a:prstGeom>
          <a:ln>
            <a:solidFill>
              <a:srgbClr val="660066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658292" y="3168556"/>
            <a:ext cx="1716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DNA extraction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468" y="3168556"/>
            <a:ext cx="1268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Sequencing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68650" y="3168556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mic Sans MS"/>
                <a:cs typeface="Comic Sans MS"/>
              </a:rPr>
              <a:t>Assembly</a:t>
            </a:r>
            <a:endParaRPr lang="en-US" sz="1600" dirty="0">
              <a:latin typeface="Comic Sans MS"/>
              <a:cs typeface="Comic Sans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4553" y="2428576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IMG/MER</a:t>
            </a:r>
          </a:p>
          <a:p>
            <a:pPr algn="ctr"/>
            <a:r>
              <a:rPr lang="en-US" b="1" dirty="0"/>
              <a:t>p</a:t>
            </a:r>
            <a:r>
              <a:rPr lang="en-US" b="1" dirty="0" smtClean="0"/>
              <a:t>ipeline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09" y="2285401"/>
            <a:ext cx="1491205" cy="932681"/>
          </a:xfrm>
          <a:prstGeom prst="rect">
            <a:avLst/>
          </a:prstGeom>
          <a:ln>
            <a:solidFill>
              <a:srgbClr val="660066"/>
            </a:solidFill>
          </a:ln>
        </p:spPr>
      </p:pic>
      <p:grpSp>
        <p:nvGrpSpPr>
          <p:cNvPr id="26" name="Group 25"/>
          <p:cNvGrpSpPr/>
          <p:nvPr/>
        </p:nvGrpSpPr>
        <p:grpSpPr>
          <a:xfrm>
            <a:off x="1965418" y="2384081"/>
            <a:ext cx="1036286" cy="735320"/>
            <a:chOff x="2069900" y="1698607"/>
            <a:chExt cx="1036286" cy="7353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342" y="1698607"/>
              <a:ext cx="318964" cy="3357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222" y="2008788"/>
              <a:ext cx="318964" cy="3357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9900" y="1904644"/>
              <a:ext cx="318964" cy="3357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1006" y="1800823"/>
              <a:ext cx="318964" cy="33575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8824" y="1896763"/>
              <a:ext cx="318964" cy="33575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382" y="2072520"/>
              <a:ext cx="318964" cy="33575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0016" y="2098176"/>
              <a:ext cx="318964" cy="335751"/>
            </a:xfrm>
            <a:prstGeom prst="rect">
              <a:avLst/>
            </a:prstGeom>
          </p:spPr>
        </p:pic>
      </p:grpSp>
      <p:sp>
        <p:nvSpPr>
          <p:cNvPr id="23" name="Right Arrow 22"/>
          <p:cNvSpPr/>
          <p:nvPr/>
        </p:nvSpPr>
        <p:spPr>
          <a:xfrm>
            <a:off x="1409362" y="2583866"/>
            <a:ext cx="491911" cy="335751"/>
          </a:xfrm>
          <a:prstGeom prst="rightArrow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082877" y="2583866"/>
            <a:ext cx="406538" cy="335751"/>
          </a:xfrm>
          <a:prstGeom prst="rightArrow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5080506" y="2583866"/>
            <a:ext cx="406538" cy="335751"/>
          </a:xfrm>
          <a:prstGeom prst="rightArrow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smtClean="0"/>
              <a:t>Why binning </a:t>
            </a:r>
            <a:r>
              <a:rPr lang="en-US" dirty="0" err="1" smtClean="0"/>
              <a:t>metagenomes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56355" y="1044254"/>
            <a:ext cx="2926521" cy="954107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How can we get that GOAL?</a:t>
            </a:r>
            <a:endParaRPr lang="en-US" sz="2800" b="1" dirty="0"/>
          </a:p>
        </p:txBody>
      </p:sp>
      <p:sp>
        <p:nvSpPr>
          <p:cNvPr id="32" name="Right Arrow 31"/>
          <p:cNvSpPr/>
          <p:nvPr/>
        </p:nvSpPr>
        <p:spPr>
          <a:xfrm>
            <a:off x="6978015" y="2615774"/>
            <a:ext cx="406538" cy="335751"/>
          </a:xfrm>
          <a:prstGeom prst="rightArrow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1596" r="45501" b="76058"/>
          <a:stretch/>
        </p:blipFill>
        <p:spPr>
          <a:xfrm>
            <a:off x="5578847" y="2409780"/>
            <a:ext cx="1303554" cy="75218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28630" y="4412726"/>
            <a:ext cx="3130321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31363" y="5116712"/>
            <a:ext cx="1565161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80725" y="4807315"/>
            <a:ext cx="2724952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059229" y="5601099"/>
            <a:ext cx="2047296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50552" y="5357373"/>
            <a:ext cx="3989602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58951" y="5110581"/>
            <a:ext cx="3989602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862091" y="5971570"/>
            <a:ext cx="4827418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22154" y="4560524"/>
            <a:ext cx="2724952" cy="0"/>
          </a:xfrm>
          <a:prstGeom prst="line">
            <a:avLst/>
          </a:prstGeom>
          <a:ln w="5715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6" idx="1"/>
          </p:cNvCxnSpPr>
          <p:nvPr/>
        </p:nvCxnSpPr>
        <p:spPr>
          <a:xfrm flipH="1">
            <a:off x="487472" y="3337833"/>
            <a:ext cx="5181178" cy="1003076"/>
          </a:xfrm>
          <a:prstGeom prst="line">
            <a:avLst/>
          </a:prstGeom>
          <a:ln w="1905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3"/>
          </p:cNvCxnSpPr>
          <p:nvPr/>
        </p:nvCxnSpPr>
        <p:spPr>
          <a:xfrm>
            <a:off x="6763822" y="3337833"/>
            <a:ext cx="1536659" cy="1074893"/>
          </a:xfrm>
          <a:prstGeom prst="line">
            <a:avLst/>
          </a:prstGeom>
          <a:ln w="1905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17381" y="5556005"/>
            <a:ext cx="3418349" cy="369332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Which </a:t>
            </a:r>
            <a:r>
              <a:rPr lang="en-US" dirty="0" err="1" smtClean="0"/>
              <a:t>contigs</a:t>
            </a:r>
            <a:r>
              <a:rPr lang="en-US" dirty="0" smtClean="0"/>
              <a:t> belong together?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105339" y="4002234"/>
            <a:ext cx="8122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89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23" grpId="0" animBg="1"/>
      <p:bldP spid="24" grpId="0" animBg="1"/>
      <p:bldP spid="25" grpId="0" animBg="1"/>
      <p:bldP spid="32" grpId="0" animBg="1"/>
      <p:bldP spid="53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Metagenomic</a:t>
            </a:r>
            <a:r>
              <a:rPr lang="en-US" dirty="0" smtClean="0"/>
              <a:t> binning goal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1333"/>
            <a:ext cx="8171999" cy="4715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8577" y="5898064"/>
            <a:ext cx="694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</a:t>
            </a:r>
            <a:r>
              <a:rPr lang="en-US" dirty="0" err="1" smtClean="0"/>
              <a:t>contigs</a:t>
            </a:r>
            <a:r>
              <a:rPr lang="en-US" dirty="0" smtClean="0"/>
              <a:t> from a source organism with minimal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3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76" y="3614450"/>
            <a:ext cx="2464547" cy="1992800"/>
          </a:xfrm>
          <a:prstGeom prst="rect">
            <a:avLst/>
          </a:prstGeom>
          <a:ln w="28575" cmpd="sng">
            <a:solidFill>
              <a:srgbClr val="66006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304"/>
            <a:ext cx="8229600" cy="497998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buFont typeface="+mj-lt"/>
              <a:buAutoNum type="arabicParenR"/>
            </a:pPr>
            <a:r>
              <a:rPr lang="en-US" dirty="0" smtClean="0"/>
              <a:t> Coverage</a:t>
            </a:r>
          </a:p>
          <a:p>
            <a:pPr>
              <a:lnSpc>
                <a:spcPct val="140000"/>
              </a:lnSpc>
              <a:buFont typeface="+mj-lt"/>
              <a:buAutoNum type="arabicParenR"/>
            </a:pPr>
            <a:r>
              <a:rPr lang="en-US" dirty="0" smtClean="0"/>
              <a:t> Sequence composition (GC%, tri-,    tetra- …)</a:t>
            </a:r>
          </a:p>
          <a:p>
            <a:pPr>
              <a:lnSpc>
                <a:spcPct val="140000"/>
              </a:lnSpc>
              <a:buFont typeface="+mj-lt"/>
              <a:buAutoNum type="arabicParenR"/>
            </a:pPr>
            <a:r>
              <a:rPr lang="en-US" dirty="0" smtClean="0"/>
              <a:t> Phylogeny (sequence similarity)</a:t>
            </a:r>
          </a:p>
          <a:p>
            <a:pPr>
              <a:lnSpc>
                <a:spcPct val="140000"/>
              </a:lnSpc>
              <a:buFont typeface="+mj-lt"/>
              <a:buAutoNum type="arabicParenR"/>
            </a:pPr>
            <a:r>
              <a:rPr lang="en-US" dirty="0" smtClean="0"/>
              <a:t> Abundance pattern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			Combinations are BEST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3805" y="3098671"/>
            <a:ext cx="930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E.g. </a:t>
            </a:r>
            <a:r>
              <a:rPr lang="en-US" sz="1400" dirty="0" err="1" smtClean="0"/>
              <a:t>ClaMS</a:t>
            </a:r>
            <a:r>
              <a:rPr lang="en-US" sz="1400" dirty="0" smtClean="0"/>
              <a:t>, </a:t>
            </a:r>
            <a:r>
              <a:rPr lang="en-US" sz="1400" dirty="0" err="1" smtClean="0"/>
              <a:t>MaxBin</a:t>
            </a:r>
            <a:r>
              <a:rPr lang="en-US" sz="1400" dirty="0" smtClean="0"/>
              <a:t>, TETRA, </a:t>
            </a:r>
            <a:r>
              <a:rPr lang="en-US" sz="1400" dirty="0" err="1" smtClean="0"/>
              <a:t>Phylopathia</a:t>
            </a:r>
            <a:r>
              <a:rPr lang="en-US" sz="1400" dirty="0" smtClean="0"/>
              <a:t>, MEGAN, CARMA, </a:t>
            </a:r>
            <a:r>
              <a:rPr lang="en-US" sz="1400" dirty="0" err="1" smtClean="0"/>
              <a:t>Phymm</a:t>
            </a:r>
            <a:r>
              <a:rPr lang="en-US" sz="1400" dirty="0" smtClean="0"/>
              <a:t>, ABAWACA, </a:t>
            </a:r>
            <a:r>
              <a:rPr lang="en-US" sz="1400" dirty="0" err="1" smtClean="0"/>
              <a:t>VizBin</a:t>
            </a:r>
            <a:r>
              <a:rPr lang="en-US" sz="1400" dirty="0" smtClean="0"/>
              <a:t>, Canopy, CONCOCT …  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60" y="3614450"/>
            <a:ext cx="2989200" cy="1992800"/>
          </a:xfrm>
          <a:prstGeom prst="rect">
            <a:avLst/>
          </a:prstGeom>
          <a:ln w="28575" cmpd="sng">
            <a:solidFill>
              <a:srgbClr val="660066"/>
            </a:solidFill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140882" y="4394614"/>
            <a:ext cx="939956" cy="400110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ESOM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052806" y="4394614"/>
            <a:ext cx="1277087" cy="400110"/>
          </a:xfrm>
          <a:prstGeom prst="rect">
            <a:avLst/>
          </a:prstGeom>
          <a:solidFill>
            <a:schemeClr val="bg1"/>
          </a:solidFill>
          <a:ln>
            <a:solidFill>
              <a:srgbClr val="660066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MetaBAT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1" y="2646042"/>
            <a:ext cx="9144000" cy="806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0438" y="6105222"/>
            <a:ext cx="8862726" cy="52322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/>
              <a:t>Oulas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. </a:t>
            </a:r>
            <a:r>
              <a:rPr lang="en-US" sz="1400" dirty="0" err="1" smtClean="0"/>
              <a:t>Env</a:t>
            </a:r>
            <a:r>
              <a:rPr lang="en-US" sz="1400" dirty="0" smtClean="0"/>
              <a:t>. Micro (2016) “</a:t>
            </a:r>
            <a:r>
              <a:rPr lang="en-US" sz="1400" dirty="0" err="1" smtClean="0"/>
              <a:t>Metagenomic</a:t>
            </a:r>
            <a:r>
              <a:rPr lang="en-US" sz="1400" dirty="0" smtClean="0"/>
              <a:t> </a:t>
            </a:r>
            <a:r>
              <a:rPr lang="en-US" sz="1400" dirty="0"/>
              <a:t>investigation of the geologically </a:t>
            </a:r>
            <a:r>
              <a:rPr lang="en-US" sz="1400" dirty="0" smtClean="0"/>
              <a:t>unique Hellenic </a:t>
            </a:r>
            <a:r>
              <a:rPr lang="en-US" sz="1400" dirty="0"/>
              <a:t>Volcanic </a:t>
            </a:r>
            <a:r>
              <a:rPr lang="en-US" sz="1400" dirty="0" smtClean="0"/>
              <a:t>Arc reveals </a:t>
            </a:r>
            <a:r>
              <a:rPr lang="en-US" sz="1400" dirty="0"/>
              <a:t>a distinctive </a:t>
            </a:r>
            <a:r>
              <a:rPr lang="en-US" sz="1400" dirty="0" smtClean="0"/>
              <a:t>ecosystem with </a:t>
            </a:r>
            <a:r>
              <a:rPr lang="en-US" sz="1400" dirty="0"/>
              <a:t>unexpected </a:t>
            </a:r>
            <a:r>
              <a:rPr lang="en-US" sz="1400" dirty="0" smtClean="0"/>
              <a:t>physiology” </a:t>
            </a:r>
            <a:r>
              <a:rPr lang="en-US" sz="1400" b="1" dirty="0" smtClean="0"/>
              <a:t>(THURSDAY 9am talk, </a:t>
            </a:r>
            <a:r>
              <a:rPr lang="en-US" sz="1400" b="1" dirty="0" err="1" smtClean="0"/>
              <a:t>Rekha</a:t>
            </a:r>
            <a:r>
              <a:rPr lang="en-US" sz="1400" b="1" dirty="0" smtClean="0"/>
              <a:t> 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1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6931"/>
            <a:ext cx="8229600" cy="923439"/>
          </a:xfrm>
        </p:spPr>
        <p:txBody>
          <a:bodyPr/>
          <a:lstStyle/>
          <a:p>
            <a:r>
              <a:rPr lang="en-US" u="sng" dirty="0" err="1"/>
              <a:t>Meta</a:t>
            </a:r>
            <a:r>
              <a:rPr lang="en-US" b="0" dirty="0" err="1"/>
              <a:t>genome</a:t>
            </a:r>
            <a:r>
              <a:rPr lang="en-US" b="0" dirty="0"/>
              <a:t> </a:t>
            </a:r>
            <a:r>
              <a:rPr lang="en-US" u="sng" dirty="0"/>
              <a:t>B</a:t>
            </a:r>
            <a:r>
              <a:rPr lang="en-US" b="0" dirty="0"/>
              <a:t>inning with </a:t>
            </a:r>
            <a:r>
              <a:rPr lang="en-US" u="sng" dirty="0"/>
              <a:t>A</a:t>
            </a:r>
            <a:r>
              <a:rPr lang="en-US" b="0" dirty="0"/>
              <a:t>bundance and </a:t>
            </a:r>
            <a:r>
              <a:rPr lang="en-US" u="sng" dirty="0"/>
              <a:t>T</a:t>
            </a:r>
            <a:r>
              <a:rPr lang="en-US" b="0" dirty="0"/>
              <a:t>etra-nucleotide </a:t>
            </a:r>
            <a:r>
              <a:rPr lang="en-US" b="0" dirty="0" err="1" smtClean="0"/>
              <a:t>frequence</a:t>
            </a:r>
            <a:r>
              <a:rPr lang="en-US" b="0" dirty="0" smtClean="0"/>
              <a:t>.</a:t>
            </a:r>
            <a:endParaRPr lang="en-US" dirty="0" smtClean="0"/>
          </a:p>
          <a:p>
            <a:r>
              <a:rPr lang="en-US" dirty="0" smtClean="0"/>
              <a:t>Probabilistic (Euclidean) model of TNF and Abundance distances.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</p:spPr>
        <p:txBody>
          <a:bodyPr/>
          <a:lstStyle/>
          <a:p>
            <a:r>
              <a:rPr lang="en-US" dirty="0" err="1" smtClean="0"/>
              <a:t>MetaBAT</a:t>
            </a:r>
            <a:r>
              <a:rPr lang="en-US" dirty="0" smtClean="0"/>
              <a:t> binning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23" y="3515079"/>
            <a:ext cx="4669019" cy="2985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04" y="1640023"/>
            <a:ext cx="4312656" cy="1765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32980" y="2936533"/>
            <a:ext cx="210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JGI developed tool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305397" y="3137933"/>
            <a:ext cx="120741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21420" y="3251954"/>
            <a:ext cx="3466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www.readcube.com</a:t>
            </a:r>
            <a:r>
              <a:rPr lang="en-US" sz="1000" dirty="0"/>
              <a:t>/articles/10.7717/peerj.1165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001" y="1754800"/>
            <a:ext cx="61468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GI_Science_Template-1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JGI_Science_Template-1.potx</Template>
  <TotalTime>1340</TotalTime>
  <Words>857</Words>
  <Application>Microsoft Macintosh PowerPoint</Application>
  <PresentationFormat>On-screen Show (4:3)</PresentationFormat>
  <Paragraphs>214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JGI_Science_Template-1</vt:lpstr>
      <vt:lpstr>Introduction to  Metagenome Binning  MGM23-JGI Sep 2016</vt:lpstr>
      <vt:lpstr>Outline</vt:lpstr>
      <vt:lpstr>Why binning metagenomes?</vt:lpstr>
      <vt:lpstr>Why binning metagenomes?</vt:lpstr>
      <vt:lpstr>Why binning metagenomes?</vt:lpstr>
      <vt:lpstr>Why binning metagenomes?</vt:lpstr>
      <vt:lpstr>Metagenomic binning goal</vt:lpstr>
      <vt:lpstr>Binning Techniques</vt:lpstr>
      <vt:lpstr>MetaBAT binning</vt:lpstr>
      <vt:lpstr>MetaBAT binning</vt:lpstr>
      <vt:lpstr>MetaBAT binning. Workflow</vt:lpstr>
      <vt:lpstr>Pipeline MetaBAT:</vt:lpstr>
      <vt:lpstr>Exercise output (MetaBAT)</vt:lpstr>
      <vt:lpstr>ESOM binning</vt:lpstr>
      <vt:lpstr>ESOM binning</vt:lpstr>
      <vt:lpstr>ESOM binning</vt:lpstr>
      <vt:lpstr>ESOM binning. Workflow</vt:lpstr>
      <vt:lpstr>Pipeline ESOM:</vt:lpstr>
      <vt:lpstr>Exercise output (ESOM)</vt:lpstr>
      <vt:lpstr>Scaffolds from/to IMG/M  </vt:lpstr>
      <vt:lpstr>MetaBAT vs ESOM (based on example)</vt:lpstr>
    </vt:vector>
  </TitlesOfParts>
  <Company>Lawrence Berkekley Nationl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teid05</dc:creator>
  <cp:lastModifiedBy>David Paez</cp:lastModifiedBy>
  <cp:revision>68</cp:revision>
  <cp:lastPrinted>2015-02-11T01:48:27Z</cp:lastPrinted>
  <dcterms:created xsi:type="dcterms:W3CDTF">2013-09-30T22:55:10Z</dcterms:created>
  <dcterms:modified xsi:type="dcterms:W3CDTF">2016-09-26T23:20:11Z</dcterms:modified>
</cp:coreProperties>
</file>